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9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4C715E-6427-47AA-824C-608213003BFC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83DED2-084D-4D48-8C50-8204E24F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A570F-EB1E-4650-87FE-7243DBB30F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C31C-C728-470B-8564-E99EB9944DF4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2483-26CB-41F5-9C97-5B78E486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B2E2-827E-4263-B4B9-2AA84D861DC2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A16F-40FA-4EEF-BC7C-B6AFE3FA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3F82-0183-458C-9307-F61AA7633089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8CA9-0A98-409A-86FA-6AC58D8C6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9803-DD80-4CC4-A381-66A1AE3333BF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742C-EB8C-4749-9D6C-001F8524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64A7-D889-442F-8EBB-20D6C4A6393E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4E93-1050-4F07-81FD-F0EE6A8FB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1ACC-3DB5-4319-9FB6-6882652877E0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A3AF-183B-4650-B8FB-704CC4D4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16BF-C83F-4F60-A401-760C95265468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C616-9F69-426B-8EED-9A773E68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91C4-509F-45D0-AE5F-1280C32D3B0E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1958-D138-46EC-B782-D32C9318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4696-B005-4908-A32E-541F8F01E47E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C33F-9835-4729-8C9F-03C33F584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6875-3B50-43B4-8332-41C50E4DC5E4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F8FE-EC19-49D4-848D-76B23D43E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D967-F23F-4835-B9C0-3EB04744A1ED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3E1-268D-4F2A-A623-C316BF2E2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59CDB-BC04-4AE1-AD3D-5CD579855A9F}" type="datetimeFigureOut">
              <a:rPr lang="en-US"/>
              <a:pPr>
                <a:defRPr/>
              </a:pPr>
              <a:t>2/11/2017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2E8C5-7AD3-4515-BDE4-FCFD92FC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ners.com/" TargetMode="External"/><Relationship Id="rId2" Type="http://schemas.openxmlformats.org/officeDocument/2006/relationships/hyperlink" Target="http://www.northernbrew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AbottOldStyle" pitchFamily="2" charset="0"/>
              </a:rPr>
              <a:t>“MEAD - Nectar of the Gods”</a:t>
            </a:r>
            <a:endParaRPr lang="en-US" dirty="0">
              <a:latin typeface="AbottOldStyle" pitchFamily="2" charset="0"/>
            </a:endParaRPr>
          </a:p>
        </p:txBody>
      </p:sp>
      <p:pic>
        <p:nvPicPr>
          <p:cNvPr id="14338" name="Content Placeholder 3" descr="mead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524000"/>
            <a:ext cx="5438775" cy="446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590800" y="304800"/>
            <a:ext cx="451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Equipment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15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Franklin Gothic Book" pitchFamily="34" charset="0"/>
              </a:rPr>
              <a:t>This equipment can also be used to make wine</a:t>
            </a:r>
            <a:endParaRPr lang="en-US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22531" name="Picture 3" descr="Fermenting Buc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ermenter L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143000" y="3886200"/>
            <a:ext cx="694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6.5 Gallon Carboy (glass or plastic) with a drilled stopper and a brush</a:t>
            </a:r>
            <a:r>
              <a:rPr lang="en-US">
                <a:latin typeface="Franklin Gothic Book" pitchFamily="34" charset="0"/>
              </a:rPr>
              <a:t>.</a:t>
            </a:r>
          </a:p>
        </p:txBody>
      </p:sp>
      <p:pic>
        <p:nvPicPr>
          <p:cNvPr id="22534" name="Picture 6" descr="Carbo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rilled Stopp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image_185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1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Basic Winemaking Ki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905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066800" y="1447800"/>
            <a:ext cx="143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Complete Kit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2743200" y="1371600"/>
            <a:ext cx="627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6.5 Gallon Fermentation Bucket w/ Drilled and Grommeted 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362200" y="304800"/>
            <a:ext cx="451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Equipment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962400" y="990600"/>
            <a:ext cx="146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Sanitizers</a:t>
            </a:r>
          </a:p>
        </p:txBody>
      </p:sp>
      <p:pic>
        <p:nvPicPr>
          <p:cNvPr id="23555" name="Picture 3" descr="Idoph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Oxygen (No Rinse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28638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loro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85800" y="4800600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Liquid (Iodophor)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3810000" y="48006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Oxygen (no rinse)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7315200" y="4800600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Economy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6796088" y="5105400"/>
            <a:ext cx="2347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½ tsp in 1 quart water</a:t>
            </a:r>
          </a:p>
          <a:p>
            <a:r>
              <a:rPr lang="en-US" b="1">
                <a:latin typeface="Franklin Gothic Book" pitchFamily="34" charset="0"/>
              </a:rPr>
              <a:t>RINSE THOROUGHLY!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4114800" y="5257800"/>
            <a:ext cx="135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My Favorite!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152400" y="5257800"/>
            <a:ext cx="3117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Uses iodine, stains equipment</a:t>
            </a:r>
          </a:p>
          <a:p>
            <a:r>
              <a:rPr lang="en-US" b="1">
                <a:latin typeface="Franklin Gothic Book" pitchFamily="34" charset="0"/>
              </a:rPr>
              <a:t>RINSE THOROUGHLY!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0" y="304800"/>
            <a:ext cx="451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Equipment</a:t>
            </a:r>
          </a:p>
        </p:txBody>
      </p:sp>
      <p:pic>
        <p:nvPicPr>
          <p:cNvPr id="24578" name="Picture 2" descr="Bottling Racking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Racking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19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Spring Tip Bottle Fill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19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ubing Clam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38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Long Handled Spo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962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410CMlNH1OL__SL500_AA300_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962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838200" y="6324600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Hose Clamp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3581400" y="6248400"/>
            <a:ext cx="221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Long Handled Spoon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6781800" y="6172200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Food Grade Tubing</a:t>
            </a:r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6781800" y="3429000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Bottle Filling Tip</a:t>
            </a:r>
          </a:p>
        </p:txBody>
      </p: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0" y="3352800"/>
            <a:ext cx="325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Straight Racking Cane (bottling)</a:t>
            </a:r>
          </a:p>
        </p:txBody>
      </p: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3505200" y="3352800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Curved Racking 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0" y="152400"/>
            <a:ext cx="451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Equipment</a:t>
            </a:r>
          </a:p>
        </p:txBody>
      </p:sp>
      <p:pic>
        <p:nvPicPr>
          <p:cNvPr id="26626" name="Picture 2" descr="Airlock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Airlock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thermome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144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image_188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9718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ydrome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9144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Bottle Ca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9718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or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9718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hand capp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29718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and Corke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49530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image_47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49530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707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6200" y="4953000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1143000" y="25146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Airlock (1)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3048000" y="25146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Airlock (2)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5029200" y="2514600"/>
            <a:ext cx="149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Thermometer</a:t>
            </a:r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7162800" y="2514600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Hydrometer</a:t>
            </a:r>
          </a:p>
        </p:txBody>
      </p:sp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1295400" y="4572000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Test Jar</a:t>
            </a:r>
          </a:p>
        </p:txBody>
      </p:sp>
      <p:sp>
        <p:nvSpPr>
          <p:cNvPr id="26642" name="TextBox 18"/>
          <p:cNvSpPr txBox="1">
            <a:spLocks noChangeArrowheads="1"/>
          </p:cNvSpPr>
          <p:nvPr/>
        </p:nvSpPr>
        <p:spPr bwMode="auto">
          <a:xfrm>
            <a:off x="3124200" y="45720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Bottle Caps</a:t>
            </a:r>
          </a:p>
        </p:txBody>
      </p:sp>
      <p:sp>
        <p:nvSpPr>
          <p:cNvPr id="26643" name="TextBox 19"/>
          <p:cNvSpPr txBox="1">
            <a:spLocks noChangeArrowheads="1"/>
          </p:cNvSpPr>
          <p:nvPr/>
        </p:nvSpPr>
        <p:spPr bwMode="auto">
          <a:xfrm>
            <a:off x="5410200" y="4572000"/>
            <a:ext cx="73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Corks</a:t>
            </a:r>
          </a:p>
        </p:txBody>
      </p:sp>
      <p:sp>
        <p:nvSpPr>
          <p:cNvPr id="26644" name="TextBox 20"/>
          <p:cNvSpPr txBox="1">
            <a:spLocks noChangeArrowheads="1"/>
          </p:cNvSpPr>
          <p:nvPr/>
        </p:nvSpPr>
        <p:spPr bwMode="auto">
          <a:xfrm>
            <a:off x="7086600" y="457200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Hand Capper</a:t>
            </a:r>
          </a:p>
        </p:txBody>
      </p:sp>
      <p:sp>
        <p:nvSpPr>
          <p:cNvPr id="26645" name="TextBox 21"/>
          <p:cNvSpPr txBox="1">
            <a:spLocks noChangeArrowheads="1"/>
          </p:cNvSpPr>
          <p:nvPr/>
        </p:nvSpPr>
        <p:spPr bwMode="auto">
          <a:xfrm>
            <a:off x="1066800" y="6488113"/>
            <a:ext cx="140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Hand Corker</a:t>
            </a:r>
          </a:p>
        </p:txBody>
      </p:sp>
      <p:sp>
        <p:nvSpPr>
          <p:cNvPr id="26646" name="TextBox 22"/>
          <p:cNvSpPr txBox="1">
            <a:spLocks noChangeArrowheads="1"/>
          </p:cNvSpPr>
          <p:nvPr/>
        </p:nvSpPr>
        <p:spPr bwMode="auto">
          <a:xfrm>
            <a:off x="3886200" y="6488113"/>
            <a:ext cx="140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Wine Bottles</a:t>
            </a:r>
          </a:p>
        </p:txBody>
      </p:sp>
      <p:sp>
        <p:nvSpPr>
          <p:cNvPr id="26647" name="TextBox 23"/>
          <p:cNvSpPr txBox="1">
            <a:spLocks noChangeArrowheads="1"/>
          </p:cNvSpPr>
          <p:nvPr/>
        </p:nvSpPr>
        <p:spPr bwMode="auto">
          <a:xfrm>
            <a:off x="6629400" y="6488113"/>
            <a:ext cx="1376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Beer Bottles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4600" y="228600"/>
            <a:ext cx="4518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Equipment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048000" y="838200"/>
            <a:ext cx="3233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Nice to have, but not necessary</a:t>
            </a:r>
          </a:p>
        </p:txBody>
      </p:sp>
      <p:pic>
        <p:nvPicPr>
          <p:cNvPr id="27651" name="Picture 3" descr="7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thie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447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arboy C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7203-edi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image_5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148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image_51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1529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1066800" y="35814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Carboy Cap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3657600" y="3581400"/>
            <a:ext cx="210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Bottle Draining Tree</a:t>
            </a:r>
          </a:p>
        </p:txBody>
      </p:sp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7239000" y="3581400"/>
            <a:ext cx="120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Wine Thief</a:t>
            </a:r>
          </a:p>
        </p:txBody>
      </p:sp>
      <p:sp>
        <p:nvSpPr>
          <p:cNvPr id="27660" name="TextBox 12"/>
          <p:cNvSpPr txBox="1">
            <a:spLocks noChangeArrowheads="1"/>
          </p:cNvSpPr>
          <p:nvPr/>
        </p:nvSpPr>
        <p:spPr bwMode="auto">
          <a:xfrm>
            <a:off x="1066800" y="63246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Auto Siphon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3505200" y="6324600"/>
            <a:ext cx="1881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Jet Bottle Washer</a:t>
            </a: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6781800" y="6324600"/>
            <a:ext cx="143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Bottle Rinser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438400" y="228600"/>
            <a:ext cx="4133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Supplies</a:t>
            </a:r>
          </a:p>
        </p:txBody>
      </p:sp>
      <p:pic>
        <p:nvPicPr>
          <p:cNvPr id="28674" name="Picture 2" descr="thCACD1GI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838200"/>
            <a:ext cx="21002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thCAV5924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3325813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ry Yea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18605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Liquid Yea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838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Yeast Energiz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038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Yeast Nutrie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03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304800" y="29718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12-15 lbs Raw Honey.</a:t>
            </a:r>
          </a:p>
          <a:p>
            <a:r>
              <a:rPr lang="en-US" b="1">
                <a:latin typeface="Franklin Gothic Book" pitchFamily="34" charset="0"/>
              </a:rPr>
              <a:t>Processed Honey  will</a:t>
            </a:r>
          </a:p>
          <a:p>
            <a:r>
              <a:rPr lang="en-US" b="1">
                <a:latin typeface="Franklin Gothic Book" pitchFamily="34" charset="0"/>
              </a:rPr>
              <a:t>NOT ferment.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3200400" y="2971800"/>
            <a:ext cx="2524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Water, filtered or spring</a:t>
            </a:r>
          </a:p>
          <a:p>
            <a:r>
              <a:rPr lang="en-US" b="1">
                <a:latin typeface="Franklin Gothic Book" pitchFamily="34" charset="0"/>
              </a:rPr>
              <a:t>Taste of water will affect</a:t>
            </a:r>
          </a:p>
          <a:p>
            <a:r>
              <a:rPr lang="en-US" b="1">
                <a:latin typeface="Franklin Gothic Book" pitchFamily="34" charset="0"/>
              </a:rPr>
              <a:t>the taste of the mead.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6934200" y="3048000"/>
            <a:ext cx="143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Yeast (liquid)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914400" y="6019800"/>
            <a:ext cx="120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Yeast (dry)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2971800" y="5934075"/>
            <a:ext cx="2938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          Yeast Nutrient</a:t>
            </a:r>
          </a:p>
          <a:p>
            <a:r>
              <a:rPr lang="en-US" b="1">
                <a:latin typeface="Franklin Gothic Book" pitchFamily="34" charset="0"/>
              </a:rPr>
              <a:t>Ensures yeast remains</a:t>
            </a:r>
          </a:p>
          <a:p>
            <a:r>
              <a:rPr lang="en-US" b="1">
                <a:latin typeface="Franklin Gothic Book" pitchFamily="34" charset="0"/>
              </a:rPr>
              <a:t>healthy during fermentation.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6172200" y="5934075"/>
            <a:ext cx="2346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     </a:t>
            </a:r>
            <a:r>
              <a:rPr lang="en-US" b="1">
                <a:latin typeface="Franklin Gothic Book" pitchFamily="34" charset="0"/>
              </a:rPr>
              <a:t>Yeast Energizer</a:t>
            </a:r>
          </a:p>
          <a:p>
            <a:r>
              <a:rPr lang="en-US" b="1">
                <a:latin typeface="Franklin Gothic Book" pitchFamily="34" charset="0"/>
              </a:rPr>
              <a:t>Stimulates or restarts </a:t>
            </a:r>
          </a:p>
          <a:p>
            <a:r>
              <a:rPr lang="en-US" b="1">
                <a:latin typeface="Franklin Gothic Book" pitchFamily="34" charset="0"/>
              </a:rPr>
              <a:t>Fermentation.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2590800" y="228600"/>
            <a:ext cx="4271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Suppliers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371600" y="1143000"/>
            <a:ext cx="64214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Franklin Gothic Book" pitchFamily="34" charset="0"/>
              </a:rPr>
              <a:t>Local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Just Brew It, 2670-1 </a:t>
            </a:r>
            <a:r>
              <a:rPr lang="en-US" b="1" dirty="0" err="1">
                <a:latin typeface="Franklin Gothic Book" pitchFamily="34" charset="0"/>
              </a:rPr>
              <a:t>Rosselle</a:t>
            </a:r>
            <a:r>
              <a:rPr lang="en-US" b="1" dirty="0">
                <a:latin typeface="Franklin Gothic Book" pitchFamily="34" charset="0"/>
              </a:rPr>
              <a:t> ST., Jacksonville, FL 32204</a:t>
            </a:r>
          </a:p>
          <a:p>
            <a:r>
              <a:rPr lang="en-US" b="1" dirty="0">
                <a:latin typeface="Franklin Gothic Book" pitchFamily="34" charset="0"/>
              </a:rPr>
              <a:t>(904) </a:t>
            </a:r>
            <a:r>
              <a:rPr lang="en-US" b="1" dirty="0" smtClean="0">
                <a:latin typeface="Franklin Gothic Book" pitchFamily="34" charset="0"/>
              </a:rPr>
              <a:t>381-1983, </a:t>
            </a:r>
            <a:r>
              <a:rPr lang="en-US" b="1" dirty="0" smtClean="0">
                <a:solidFill>
                  <a:srgbClr val="C00000"/>
                </a:solidFill>
                <a:latin typeface="Franklin Gothic Book" pitchFamily="34" charset="0"/>
              </a:rPr>
              <a:t>www.justbrewitjax.com</a:t>
            </a:r>
            <a:endParaRPr lang="en-US" b="1" dirty="0">
              <a:solidFill>
                <a:srgbClr val="C00000"/>
              </a:solidFill>
              <a:latin typeface="Franklin Gothic Book" pitchFamily="34" charset="0"/>
            </a:endParaRP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Just Brew It, 1314 3</a:t>
            </a:r>
            <a:r>
              <a:rPr lang="en-US" b="1" baseline="30000" dirty="0">
                <a:latin typeface="Franklin Gothic Book" pitchFamily="34" charset="0"/>
              </a:rPr>
              <a:t>rd</a:t>
            </a:r>
            <a:r>
              <a:rPr lang="en-US" b="1" dirty="0">
                <a:latin typeface="Franklin Gothic Book" pitchFamily="34" charset="0"/>
              </a:rPr>
              <a:t> ST</a:t>
            </a:r>
            <a:r>
              <a:rPr lang="en-US" b="1" dirty="0" smtClean="0">
                <a:latin typeface="Franklin Gothic Book" pitchFamily="34" charset="0"/>
              </a:rPr>
              <a:t>. North</a:t>
            </a:r>
            <a:r>
              <a:rPr lang="en-US" b="1" dirty="0">
                <a:latin typeface="Franklin Gothic Book" pitchFamily="34" charset="0"/>
              </a:rPr>
              <a:t>, Jacksonville Beach, FL 32250</a:t>
            </a:r>
          </a:p>
          <a:p>
            <a:r>
              <a:rPr lang="en-US" b="1" dirty="0">
                <a:latin typeface="Franklin Gothic Book" pitchFamily="34" charset="0"/>
              </a:rPr>
              <a:t>(904) </a:t>
            </a:r>
            <a:r>
              <a:rPr lang="en-US" b="1" dirty="0" smtClean="0">
                <a:latin typeface="Franklin Gothic Book" pitchFamily="34" charset="0"/>
              </a:rPr>
              <a:t>435-4767</a:t>
            </a:r>
          </a:p>
          <a:p>
            <a:endParaRPr lang="en-US" b="1" dirty="0" smtClean="0">
              <a:latin typeface="Franklin Gothic Book" pitchFamily="34" charset="0"/>
            </a:endParaRPr>
          </a:p>
          <a:p>
            <a:r>
              <a:rPr lang="en-US" b="1" dirty="0" smtClean="0">
                <a:latin typeface="Franklin Gothic Book" pitchFamily="34" charset="0"/>
              </a:rPr>
              <a:t>Brew Bottle &amp; Tap, 835 Park Ave., Orange Park, FL 32073</a:t>
            </a:r>
          </a:p>
          <a:p>
            <a:r>
              <a:rPr lang="en-US" b="1" dirty="0" smtClean="0">
                <a:latin typeface="Franklin Gothic Book" pitchFamily="34" charset="0"/>
              </a:rPr>
              <a:t>(904) 375-9123</a:t>
            </a:r>
            <a:endParaRPr lang="en-US" b="1" dirty="0">
              <a:latin typeface="Franklin Gothic Book" pitchFamily="34" charset="0"/>
            </a:endParaRP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 smtClean="0">
                <a:latin typeface="Franklin Gothic Book" pitchFamily="34" charset="0"/>
              </a:rPr>
              <a:t>Internet Mail </a:t>
            </a:r>
            <a:r>
              <a:rPr lang="en-US" b="1" dirty="0">
                <a:latin typeface="Franklin Gothic Book" pitchFamily="34" charset="0"/>
              </a:rPr>
              <a:t>Order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Northern Brewer, 6021 </a:t>
            </a:r>
            <a:r>
              <a:rPr lang="en-US" b="1" dirty="0" err="1">
                <a:latin typeface="Franklin Gothic Book" pitchFamily="34" charset="0"/>
              </a:rPr>
              <a:t>Lyndale</a:t>
            </a:r>
            <a:r>
              <a:rPr lang="en-US" b="1" dirty="0">
                <a:latin typeface="Franklin Gothic Book" pitchFamily="34" charset="0"/>
              </a:rPr>
              <a:t> Ave. S., Minneapolis, MN 55419</a:t>
            </a:r>
          </a:p>
          <a:p>
            <a:r>
              <a:rPr lang="en-US" b="1" dirty="0">
                <a:latin typeface="Franklin Gothic Book" pitchFamily="34" charset="0"/>
              </a:rPr>
              <a:t>(800) 681-2739, </a:t>
            </a:r>
            <a:r>
              <a:rPr lang="en-US" b="1" dirty="0">
                <a:latin typeface="Franklin Gothic Book" pitchFamily="34" charset="0"/>
                <a:hlinkClick r:id="rId2"/>
              </a:rPr>
              <a:t>www.northernbrewer.com</a:t>
            </a:r>
            <a:endParaRPr lang="en-US" b="1" dirty="0">
              <a:latin typeface="Franklin Gothic Book" pitchFamily="34" charset="0"/>
            </a:endParaRP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 err="1">
                <a:latin typeface="Franklin Gothic Book" pitchFamily="34" charset="0"/>
              </a:rPr>
              <a:t>Leener’s</a:t>
            </a:r>
            <a:r>
              <a:rPr lang="en-US" b="1" dirty="0">
                <a:latin typeface="Franklin Gothic Book" pitchFamily="34" charset="0"/>
              </a:rPr>
              <a:t>, 9293 </a:t>
            </a:r>
            <a:r>
              <a:rPr lang="en-US" b="1" dirty="0" err="1">
                <a:latin typeface="Franklin Gothic Book" pitchFamily="34" charset="0"/>
              </a:rPr>
              <a:t>Olde</a:t>
            </a:r>
            <a:r>
              <a:rPr lang="en-US" b="1" dirty="0">
                <a:latin typeface="Franklin Gothic Book" pitchFamily="34" charset="0"/>
              </a:rPr>
              <a:t> Eight Road, Northfield, OH 44067</a:t>
            </a:r>
          </a:p>
          <a:p>
            <a:r>
              <a:rPr lang="en-US" b="1" dirty="0">
                <a:latin typeface="Franklin Gothic Book" pitchFamily="34" charset="0"/>
              </a:rPr>
              <a:t>(800) 543-3697, </a:t>
            </a:r>
            <a:r>
              <a:rPr lang="en-US" b="1" dirty="0">
                <a:latin typeface="Franklin Gothic Book" pitchFamily="34" charset="0"/>
                <a:hlinkClick r:id="rId3"/>
              </a:rPr>
              <a:t>www.leeners.com</a:t>
            </a:r>
            <a:endParaRPr lang="en-US" b="1" dirty="0">
              <a:latin typeface="Franklin Gothic Book" pitchFamily="34" charset="0"/>
            </a:endParaRPr>
          </a:p>
          <a:p>
            <a:r>
              <a:rPr lang="en-US" dirty="0">
                <a:latin typeface="Franklin Gothic Book" pitchFamily="34" charset="0"/>
              </a:rPr>
              <a:t> </a:t>
            </a:r>
          </a:p>
        </p:txBody>
      </p:sp>
      <p:pic>
        <p:nvPicPr>
          <p:cNvPr id="29699" name="Picture 3" descr="6717970_1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029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Process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8382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Primary Fermentation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Sanitize all equipment, VERY IMPORTANT!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     Yeast &amp; bacteria love unfermented sugars.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     Not dangerous, nothing that can make you ill.</a:t>
            </a:r>
          </a:p>
          <a:p>
            <a:r>
              <a:rPr lang="en-US" b="1">
                <a:latin typeface="Franklin Gothic Book" pitchFamily="34" charset="0"/>
              </a:rPr>
              <a:t>			</a:t>
            </a:r>
          </a:p>
          <a:p>
            <a:r>
              <a:rPr lang="en-US" b="1">
                <a:latin typeface="Franklin Gothic Book" pitchFamily="34" charset="0"/>
              </a:rPr>
              <a:t>		     Can cause off flavors off flavors or spoilage.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Place honey jars in a hot water bath so it will pour easily.	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Fill fermentation bucket with 3 gallons of water at room temperature.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Add yeast nutrient according to instructions and stir before adding honey.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Bring 3 quarts of water to a boil.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Pour honey into the fermentation bucket.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Use boiled water to dissolve remaining honey in jars and add to bucket.</a:t>
            </a:r>
          </a:p>
          <a:p>
            <a:endParaRPr lang="en-US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30723" name="Picture 3" descr="thCA28RZY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049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thCAI56HW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181600"/>
            <a:ext cx="1171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819400" y="228600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Process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8839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Primary Fermentation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Top up bucket with water bringing the volume up to 5 gallons (now called must).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Stir the must until all the honey is dissolved and well mixed (5-15 minutes).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Be sure and check the temp before adding yeast.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Take a hydrometer reading and note specific gravity.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Add yeast to the top of the must (no need to stir).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Seal bucket and install a sanitized airlock.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Fermentation should start within 24 hours (bubbling airlock).</a:t>
            </a:r>
          </a:p>
        </p:txBody>
      </p:sp>
      <p:pic>
        <p:nvPicPr>
          <p:cNvPr id="31747" name="Picture 6" descr="thCAVVMEN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514600"/>
            <a:ext cx="152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thCAX27A8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81600"/>
            <a:ext cx="11620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thCAF2IPV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267200"/>
            <a:ext cx="1600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590800" y="152400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Process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4582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Secondary Fermentation (one to two weeks later)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Bubbles will slow and stop in the airlock.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Confirm this with a hydrometer reading (should read near zero).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You may add Campden tablets to prevent further fermentation.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Siphon the mead into a sanitized carboy w/ airlock.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Leave behind as much sediment as you can.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Let  the mead clarify in the carboy.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If you wish, add a fining agent such as Isinglass (collagen).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Bottle when the mead has cleared.</a:t>
            </a:r>
          </a:p>
          <a:p>
            <a:endParaRPr lang="en-US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</a:rPr>
              <a:t>	</a:t>
            </a:r>
          </a:p>
        </p:txBody>
      </p:sp>
      <p:pic>
        <p:nvPicPr>
          <p:cNvPr id="32771" name="Picture 3" descr="Isingl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029200"/>
            <a:ext cx="17081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better_brew_campdens_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thCAX1WSP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275" y="2971800"/>
            <a:ext cx="2041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thCAURNRO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8600"/>
            <a:ext cx="12287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2209800" y="228600"/>
            <a:ext cx="5173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Franklin Gothic Book" pitchFamily="34" charset="0"/>
              </a:rPr>
              <a:t>The Wisdom of Friar Tuck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12925" y="990600"/>
            <a:ext cx="557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FRIA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562600" cy="3006725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4572000"/>
            <a:ext cx="78041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         “This is grain (honey), which any fool can eat, </a:t>
            </a:r>
          </a:p>
          <a:p>
            <a:r>
              <a:rPr lang="en-US"/>
              <a:t>but for which the Good Lord intended a more divine means of consumption.</a:t>
            </a:r>
          </a:p>
          <a:p>
            <a:r>
              <a:rPr lang="en-US"/>
              <a:t>Let us give praise to our Maker and glory to His bounty by learning about…</a:t>
            </a:r>
          </a:p>
          <a:p>
            <a:endParaRPr lang="en-US"/>
          </a:p>
          <a:p>
            <a:r>
              <a:rPr lang="en-US"/>
              <a:t>                                       </a:t>
            </a:r>
            <a:r>
              <a:rPr lang="en-US" sz="3200"/>
              <a:t>BEER (MEAD)!”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2590800" y="228600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Process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Franklin Gothic Book" pitchFamily="34" charset="0"/>
              </a:rPr>
              <a:t>Bottling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Sanitize bottles, siphoning and bottling equipment.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Carefully siphon mead into bottles and cap/cork.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Store in a cool dark place to age.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Bottles may be consumed as early as 2 weeks after bottling.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Age for 6 months or more for the peak </a:t>
            </a:r>
            <a:r>
              <a:rPr lang="en-US" b="1" dirty="0" smtClean="0">
                <a:latin typeface="Franklin Gothic Book" pitchFamily="34" charset="0"/>
              </a:rPr>
              <a:t>flavor (Black Palmetto Honey).</a:t>
            </a:r>
            <a:endParaRPr lang="en-US" b="1" dirty="0">
              <a:latin typeface="Franklin Gothic Book" pitchFamily="34" charset="0"/>
            </a:endParaRPr>
          </a:p>
        </p:txBody>
      </p:sp>
      <p:pic>
        <p:nvPicPr>
          <p:cNvPr id="33795" name="Picture 3" descr="thCABR64F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18049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thCADRN1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91000"/>
            <a:ext cx="3597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t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46550"/>
            <a:ext cx="215741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th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" y="4343400"/>
            <a:ext cx="2690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590800" y="304800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Mead Making Process</a:t>
            </a: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752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To Carbonate Or Not To Carbonate, That Is The Question?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304800" y="1447800"/>
            <a:ext cx="79248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The Hard Way.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Dissolve honey into water 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Stir into the mead before bottling.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Be sure to use champagne bottles.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Seal with champagne corks &amp; wire cages.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Age for 3 months to carbonate in the bottle.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The Easy Way.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Buy a Soda Stream home soda maker.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Pour finished mead into carbonation bottles and force carbonate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</a:t>
            </a:r>
          </a:p>
          <a:p>
            <a:r>
              <a:rPr lang="en-US">
                <a:latin typeface="Franklin Gothic Book" pitchFamily="34" charset="0"/>
              </a:rPr>
              <a:t>	</a:t>
            </a:r>
          </a:p>
          <a:p>
            <a:r>
              <a:rPr lang="en-US">
                <a:latin typeface="Franklin Gothic Book" pitchFamily="34" charset="0"/>
              </a:rPr>
              <a:t>	</a:t>
            </a:r>
          </a:p>
          <a:p>
            <a:endParaRPr lang="en-US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34820" name="Picture 4" descr="thCA3IY4X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191000"/>
            <a:ext cx="12192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thumbCAAPOJ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thumbCAAKKIS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60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thumbCAQ3S9K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48000"/>
            <a:ext cx="11557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971800" y="228600"/>
            <a:ext cx="2935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Complex Meads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3613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Plain honey mead can be blended with fruit juices, wines herbs or grains to produce </a:t>
            </a:r>
          </a:p>
          <a:p>
            <a:r>
              <a:rPr lang="en-US" b="1">
                <a:latin typeface="Franklin Gothic Book" pitchFamily="34" charset="0"/>
              </a:rPr>
              <a:t>Spectacular beverages.  Each has it’s own unique name and here are a few of them.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Fruit Juices = “Melomel”</a:t>
            </a:r>
          </a:p>
          <a:p>
            <a:r>
              <a:rPr lang="en-US" b="1">
                <a:latin typeface="Franklin Gothic Book" pitchFamily="34" charset="0"/>
              </a:rPr>
              <a:t>	Apples, apple juice, or cider = “Cyser”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Grape juice or wine = “Pyment”</a:t>
            </a:r>
          </a:p>
          <a:p>
            <a:r>
              <a:rPr lang="en-US" b="1">
                <a:latin typeface="Franklin Gothic Book" pitchFamily="34" charset="0"/>
              </a:rPr>
              <a:t>	Combined with spices = “Hippocras”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Herbs or Spices = “Metheglin”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Grains = “Braggot”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Hydromel = Light Mead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Rodomel (Roman Empire) = Rose Petals</a:t>
            </a:r>
          </a:p>
        </p:txBody>
      </p:sp>
      <p:pic>
        <p:nvPicPr>
          <p:cNvPr id="35843" name="Picture 7" descr="thCALXJJZ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19716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thCAYITZ3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085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thCAWRDC6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00200"/>
            <a:ext cx="1047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thCAS0MBR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486400"/>
            <a:ext cx="2038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1" descr="thCAYP5NWQ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029200"/>
            <a:ext cx="123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2819400" y="228600"/>
            <a:ext cx="352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Suggested Reading</a:t>
            </a:r>
          </a:p>
        </p:txBody>
      </p:sp>
      <p:pic>
        <p:nvPicPr>
          <p:cNvPr id="36866" name="Picture 2" descr="thCA8M4KM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325" y="3733800"/>
            <a:ext cx="1768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thCAYNX5Z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244316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thCAWRVZ0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hCA2OHNG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733800"/>
            <a:ext cx="17764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thCASDO6K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990600"/>
            <a:ext cx="17049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962400" y="457200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My Favorite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381000" y="57912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Franklin Gothic Book" pitchFamily="34" charset="0"/>
              </a:rPr>
              <a:t>“</a:t>
            </a:r>
            <a:r>
              <a:rPr lang="en-US" sz="2400" b="1">
                <a:latin typeface="Franklin Gothic Book" pitchFamily="34" charset="0"/>
              </a:rPr>
              <a:t>Wine (Mead) is sure proof that God loves us and wants us to be    happy.“</a:t>
            </a:r>
          </a:p>
        </p:txBody>
      </p:sp>
      <p:pic>
        <p:nvPicPr>
          <p:cNvPr id="37890" name="Picture 6" descr="Benjamin_Franklin_by_Joseph-Siffred_Dupless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975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2286000" y="381000"/>
            <a:ext cx="4605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In the words of Benjamin Franklin.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971800" y="228600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The History of Mead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84582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Which is the oldest fermented beverage; Wine, Beer or Mead?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Definitely Mead!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How do we know this?</a:t>
            </a:r>
          </a:p>
          <a:p>
            <a:endParaRPr lang="en-US" b="1">
              <a:latin typeface="Franklin Gothic Book" pitchFamily="34" charset="0"/>
            </a:endParaRPr>
          </a:p>
          <a:p>
            <a:endParaRPr lang="en-US" b="1">
              <a:latin typeface="Franklin Gothic Book" pitchFamily="34" charset="0"/>
            </a:endParaRPr>
          </a:p>
          <a:p>
            <a:endParaRPr lang="en-US" b="1">
              <a:latin typeface="Franklin Gothic Book" pitchFamily="34" charset="0"/>
            </a:endParaRP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</a:t>
            </a:r>
          </a:p>
          <a:p>
            <a:r>
              <a:rPr lang="en-US" b="1">
                <a:latin typeface="Franklin Gothic Book" pitchFamily="34" charset="0"/>
              </a:rPr>
              <a:t>	Mead making dates back to the Paleolithic Period, 8000 BC.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Simple, uses only 3 ingredients, water honey &amp; yeast. (no brewing required).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Grapes not cultivated until much later.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The first mead likely the result of honey dripping from a hive into a pool of water.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Wild yeast fermented the honey into mead.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Ancients observed strange behavior in animals drinking the honey water.</a:t>
            </a:r>
          </a:p>
          <a:p>
            <a:endParaRPr lang="en-US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6387" name="Picture 3" descr="thCAID321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3421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286000" y="228600"/>
            <a:ext cx="511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Fermentation;  What &amp; Why?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838200" y="1143000"/>
            <a:ext cx="7724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WHAT</a:t>
            </a:r>
            <a:r>
              <a:rPr lang="en-US" b="1">
                <a:latin typeface="Franklin Gothic Book" pitchFamily="34" charset="0"/>
              </a:rPr>
              <a:t> 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Fermentation is the use of yeast to change sugar into ethyl alcohol and carbon dioxide or the use of bacteria to create lactic acid in certain foods. </a:t>
            </a:r>
          </a:p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7413" name="Picture 5" descr="Fermenta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35845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82311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Yeast is a living organism 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Are a group of unicellular fungi.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Exist naturally in the air (good &amp; bad wine years).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Over 1,000 species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Saccharomyces Cerevisiae is most commonly used in beer, wine and mead making.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Different subspecies produce different flavors and levels of sweetness.</a:t>
            </a:r>
          </a:p>
        </p:txBody>
      </p:sp>
      <p:pic>
        <p:nvPicPr>
          <p:cNvPr id="18434" name="Picture 3" descr="micro-yeast-522314-s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81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133600" y="228600"/>
            <a:ext cx="501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Fermentation; What &amp; Why?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581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WHY</a:t>
            </a:r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Preservation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Lack of Refrigeration, alcohol inhibits decomposition.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Used for centuries in Asia to preserve vegetables (Kimchee).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Lord Nelson’s body preserved in a rum barrel at Trafalgar. </a:t>
            </a:r>
          </a:p>
        </p:txBody>
      </p:sp>
      <p:pic>
        <p:nvPicPr>
          <p:cNvPr id="19459" name="Picture 4" descr="thCA6ID0N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5052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286000" y="304800"/>
            <a:ext cx="501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Franklin Gothic Book" pitchFamily="34" charset="0"/>
              </a:rPr>
              <a:t>Fermentation; What &amp; Why?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81000" y="914400"/>
            <a:ext cx="8382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Why</a:t>
            </a:r>
            <a:endParaRPr lang="en-US" b="1">
              <a:latin typeface="Franklin Gothic Book" pitchFamily="34" charset="0"/>
            </a:endParaRP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Reduced bulk makes it easier and cheaper to move crops.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Water was often not safe or attractive to drink.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	Alcohol (along with heating during brewing beer) kills any harmful 		organisms making it safe to drink (alcohol &amp; the worm).</a:t>
            </a:r>
          </a:p>
          <a:p>
            <a:endParaRPr lang="en-US" b="1">
              <a:latin typeface="Franklin Gothic Book" pitchFamily="34" charset="0"/>
            </a:endParaRPr>
          </a:p>
          <a:p>
            <a:r>
              <a:rPr lang="en-US" b="1">
                <a:latin typeface="Franklin Gothic Book" pitchFamily="34" charset="0"/>
              </a:rPr>
              <a:t>	U.S.S. Constitution Revolutionary War sailing manifest. </a:t>
            </a:r>
          </a:p>
        </p:txBody>
      </p:sp>
      <p:pic>
        <p:nvPicPr>
          <p:cNvPr id="20483" name="Picture 4" descr="MeadFreeOrDie-7139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038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514600" y="228600"/>
            <a:ext cx="417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Franklin Gothic Book" pitchFamily="34" charset="0"/>
              </a:rPr>
              <a:t>Is Mead Making Legal?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19200" y="990600"/>
            <a:ext cx="67532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Franklin Gothic Book" pitchFamily="34" charset="0"/>
              </a:rPr>
              <a:t>Yes!  It is perfectly legal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Legislation signed in by President Carter in 1979.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States may still regulate production.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Florida allows a household to make 200 gallons per year.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	If a single adult household, 100 gallons per year.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Distillation is still (no pun intended) illegal.</a:t>
            </a:r>
          </a:p>
          <a:p>
            <a:endParaRPr lang="en-US" b="1" dirty="0">
              <a:latin typeface="Franklin Gothic Book" pitchFamily="34" charset="0"/>
            </a:endParaRPr>
          </a:p>
          <a:p>
            <a:r>
              <a:rPr lang="en-US" b="1" dirty="0">
                <a:latin typeface="Franklin Gothic Book" pitchFamily="34" charset="0"/>
              </a:rPr>
              <a:t>		Freeze distillation is also illegal in Florida.</a:t>
            </a:r>
          </a:p>
        </p:txBody>
      </p:sp>
      <p:pic>
        <p:nvPicPr>
          <p:cNvPr id="21507" name="Picture 4" descr="mead_hone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00600"/>
            <a:ext cx="2209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285" y="389107"/>
            <a:ext cx="5026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Franklin Gothic Book" pitchFamily="34" charset="0"/>
              </a:rPr>
              <a:t>Can I Sell the Mead I Make?</a:t>
            </a:r>
            <a:endParaRPr lang="en-US" sz="3200" b="1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371600"/>
            <a:ext cx="57840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Unless you have Federal and State licenses that allow you</a:t>
            </a:r>
          </a:p>
          <a:p>
            <a:pPr algn="ctr"/>
            <a:r>
              <a:rPr lang="en-US" b="1" dirty="0" smtClean="0">
                <a:latin typeface="Franklin Gothic Book" pitchFamily="34" charset="0"/>
              </a:rPr>
              <a:t>to manufacture, transport and sell alcoholic beverages,</a:t>
            </a:r>
          </a:p>
          <a:p>
            <a:pPr algn="ctr"/>
            <a:r>
              <a:rPr lang="en-US" sz="3200" b="1" dirty="0" smtClean="0">
                <a:latin typeface="Franklin Gothic Book" pitchFamily="34" charset="0"/>
              </a:rPr>
              <a:t>NO!</a:t>
            </a:r>
            <a:endParaRPr lang="en-US" sz="3200" b="1" dirty="0">
              <a:latin typeface="Franklin Gothic Book" pitchFamily="34" charset="0"/>
            </a:endParaRPr>
          </a:p>
        </p:txBody>
      </p:sp>
      <p:pic>
        <p:nvPicPr>
          <p:cNvPr id="8" name="Picture 7" descr="atf-us-special-ag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667000"/>
            <a:ext cx="2441575" cy="2441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410200"/>
            <a:ext cx="8345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Franklin Gothic Book" pitchFamily="34" charset="0"/>
              </a:rPr>
              <a:t>That’s called BOOTLEGGING!  The mead you make is for your personal consumption.</a:t>
            </a:r>
          </a:p>
          <a:p>
            <a:pPr algn="ctr"/>
            <a:r>
              <a:rPr lang="en-US" b="1" dirty="0" smtClean="0">
                <a:latin typeface="Franklin Gothic Book" pitchFamily="34" charset="0"/>
              </a:rPr>
              <a:t>You can however, give it away as long as the recipient is of legal age.</a:t>
            </a:r>
          </a:p>
          <a:p>
            <a:endParaRPr lang="en-US" b="1" dirty="0" smtClean="0">
              <a:latin typeface="Franklin Gothic Book" pitchFamily="34" charset="0"/>
            </a:endParaRPr>
          </a:p>
          <a:p>
            <a:pPr algn="ctr"/>
            <a:endParaRPr lang="en-US" b="1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3185</TotalTime>
  <Words>650</Words>
  <Application>Microsoft Office PowerPoint</Application>
  <PresentationFormat>On-screen Show (4:3)</PresentationFormat>
  <Paragraphs>276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“MEAD - Nectar of the Gods”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Frank</cp:lastModifiedBy>
  <cp:revision>99</cp:revision>
  <dcterms:created xsi:type="dcterms:W3CDTF">2013-03-03T14:35:38Z</dcterms:created>
  <dcterms:modified xsi:type="dcterms:W3CDTF">2017-02-11T17:30:50Z</dcterms:modified>
</cp:coreProperties>
</file>