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handoutMasterIdLst>
    <p:handoutMasterId r:id="rId30"/>
  </p:handoutMasterIdLst>
  <p:sldIdLst>
    <p:sldId id="257" r:id="rId5"/>
    <p:sldId id="343" r:id="rId6"/>
    <p:sldId id="286" r:id="rId7"/>
    <p:sldId id="344" r:id="rId8"/>
    <p:sldId id="345" r:id="rId9"/>
    <p:sldId id="346" r:id="rId10"/>
    <p:sldId id="347" r:id="rId11"/>
    <p:sldId id="348" r:id="rId12"/>
    <p:sldId id="349" r:id="rId13"/>
    <p:sldId id="351" r:id="rId14"/>
    <p:sldId id="352" r:id="rId15"/>
    <p:sldId id="353" r:id="rId16"/>
    <p:sldId id="360" r:id="rId17"/>
    <p:sldId id="354" r:id="rId18"/>
    <p:sldId id="355" r:id="rId19"/>
    <p:sldId id="356" r:id="rId20"/>
    <p:sldId id="357" r:id="rId21"/>
    <p:sldId id="358" r:id="rId22"/>
    <p:sldId id="359" r:id="rId23"/>
    <p:sldId id="364" r:id="rId24"/>
    <p:sldId id="362" r:id="rId25"/>
    <p:sldId id="365" r:id="rId26"/>
    <p:sldId id="366" r:id="rId27"/>
    <p:sldId id="363" r:id="rId28"/>
  </p:sldIdLst>
  <p:sldSz cx="12188825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496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orient="horz" pos="1056">
          <p15:clr>
            <a:srgbClr val="A4A3A4"/>
          </p15:clr>
        </p15:guide>
        <p15:guide id="5" orient="horz" pos="3888">
          <p15:clr>
            <a:srgbClr val="A4A3A4"/>
          </p15:clr>
        </p15:guide>
        <p15:guide id="6" orient="horz" pos="240">
          <p15:clr>
            <a:srgbClr val="A4A3A4"/>
          </p15:clr>
        </p15:guide>
        <p15:guide id="7" pos="3839">
          <p15:clr>
            <a:srgbClr val="A4A3A4"/>
          </p15:clr>
        </p15:guide>
        <p15:guide id="8" pos="527">
          <p15:clr>
            <a:srgbClr val="A4A3A4"/>
          </p15:clr>
        </p15:guide>
        <p15:guide id="9" pos="815">
          <p15:clr>
            <a:srgbClr val="A4A3A4"/>
          </p15:clr>
        </p15:guide>
        <p15:guide id="10" pos="6863">
          <p15:clr>
            <a:srgbClr val="A4A3A4"/>
          </p15:clr>
        </p15:guide>
        <p15:guide id="11" pos="6143">
          <p15:clr>
            <a:srgbClr val="A4A3A4"/>
          </p15:clr>
        </p15:guide>
        <p15:guide id="12" pos="47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957">
          <p15:clr>
            <a:srgbClr val="A4A3A4"/>
          </p15:clr>
        </p15:guide>
        <p15:guide id="4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8487" autoAdjust="0"/>
    <p:restoredTop sz="94660"/>
  </p:normalViewPr>
  <p:slideViewPr>
    <p:cSldViewPr>
      <p:cViewPr varScale="1">
        <p:scale>
          <a:sx n="53" d="100"/>
          <a:sy n="53" d="100"/>
        </p:scale>
        <p:origin x="114" y="1044"/>
      </p:cViewPr>
      <p:guideLst>
        <p:guide orient="horz" pos="2160"/>
        <p:guide orient="horz" pos="2496"/>
        <p:guide orient="horz" pos="2880"/>
        <p:guide orient="horz" pos="1056"/>
        <p:guide orient="horz" pos="3888"/>
        <p:guide orient="horz" pos="240"/>
        <p:guide pos="3839"/>
        <p:guide pos="527"/>
        <p:guide pos="815"/>
        <p:guide pos="6863"/>
        <p:guide pos="6143"/>
        <p:guide pos="47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1680" y="96"/>
      </p:cViewPr>
      <p:guideLst>
        <p:guide orient="horz" pos="2880"/>
        <p:guide pos="2160"/>
        <p:guide orient="horz" pos="2957"/>
        <p:guide pos="223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1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/>
          <a:lstStyle>
            <a:lvl1pPr algn="r">
              <a:defRPr sz="1200"/>
            </a:lvl1pPr>
          </a:lstStyle>
          <a:p>
            <a:fld id="{BA5A207F-0F91-42F2-96D0-049C6003623B}" type="datetimeFigureOut">
              <a:rPr lang="en-US"/>
              <a:pPr/>
              <a:t>5/13/2026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 anchor="b"/>
          <a:lstStyle>
            <a:lvl1pPr algn="r">
              <a:defRPr sz="1200"/>
            </a:lvl1pPr>
          </a:lstStyle>
          <a:p>
            <a:fld id="{9C567D4A-04CB-4EDF-8FB1-342A02FC8EC5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1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/>
          <a:lstStyle>
            <a:lvl1pPr algn="r">
              <a:defRPr sz="1200"/>
            </a:lvl1pPr>
          </a:lstStyle>
          <a:p>
            <a:fld id="{48CC13F5-F2B1-464B-BE8F-27ABFBD2FBDE}" type="datetimeFigureOut">
              <a:rPr lang="en-US"/>
              <a:pPr/>
              <a:t>5/13/2026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704850"/>
            <a:ext cx="6254750" cy="3519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71" tIns="46836" rIns="93671" bIns="46836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7"/>
            <a:ext cx="5681980" cy="4224814"/>
          </a:xfrm>
          <a:prstGeom prst="rect">
            <a:avLst/>
          </a:prstGeom>
        </p:spPr>
        <p:txBody>
          <a:bodyPr vert="horz" lIns="93671" tIns="46836" rIns="93671" bIns="46836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3671" tIns="46836" rIns="93671" bIns="46836" rtlCol="0" anchor="b"/>
          <a:lstStyle>
            <a:lvl1pPr algn="r">
              <a:defRPr sz="1200"/>
            </a:lvl1pPr>
          </a:lstStyle>
          <a:p>
            <a:fld id="{2E61351F-DBB1-4664-ADA9-83BC7CB8848D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3863" y="704850"/>
            <a:ext cx="6254750" cy="3519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12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4" y="990600"/>
            <a:ext cx="8458200" cy="3200400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13" y="4267200"/>
            <a:ext cx="8458200" cy="1371600"/>
          </a:xfrm>
          <a:noFill/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58A-F6A3-44B4-8553-CA3EAF252FB7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59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5BD3E-AD23-4233-B7FD-BCC74AA741B1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9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2057400"/>
            <a:ext cx="8458201" cy="2666999"/>
          </a:xfrm>
        </p:spPr>
        <p:txBody>
          <a:bodyPr anchor="b">
            <a:normAutofit/>
          </a:bodyPr>
          <a:lstStyle>
            <a:lvl1pPr algn="l">
              <a:defRPr sz="4800" b="0" i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876800"/>
            <a:ext cx="8458201" cy="1143000"/>
          </a:xfrm>
          <a:noFill/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5C56-1C19-4454-A6D4-FDB294070137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6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035" y="1676401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A3F-BC83-4494-8BB2-CF9729692A8C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45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76399"/>
            <a:ext cx="4701142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516457"/>
            <a:ext cx="4701142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4" y="1676399"/>
            <a:ext cx="4703259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4" y="2516457"/>
            <a:ext cx="4703259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BCFC3-C38C-4973-9593-9C0AA203E374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68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0E9B8-A638-47B9-8EAF-A06FB35BB403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18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14C0-40BC-46FB-ADE3-F7141007B5FB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15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0811" y="1676400"/>
            <a:ext cx="3810000" cy="243840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685800"/>
            <a:ext cx="61722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0811" y="4191000"/>
            <a:ext cx="3810000" cy="1524000"/>
          </a:xfrm>
          <a:noFill/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8BC97-2F5E-4770-AEEF-8F2730A3EA80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03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0812" y="1676400"/>
            <a:ext cx="3810000" cy="2438400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522412" y="0"/>
            <a:ext cx="5943601" cy="6858000"/>
          </a:xfr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0812" y="4191000"/>
            <a:ext cx="3810000" cy="1524000"/>
          </a:xfrm>
          <a:noFill/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95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600200">
              <a:defRPr/>
            </a:lvl6pPr>
            <a:lvl7pPr marL="1874520">
              <a:defRPr/>
            </a:lvl7pPr>
            <a:lvl8pPr marL="2148840">
              <a:defRPr/>
            </a:lvl8pPr>
            <a:lvl9pPr marL="2423160"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F513F-1C7D-48A3-9E66-761794785CC6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03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2014" y="381000"/>
            <a:ext cx="1904998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3814" y="381000"/>
            <a:ext cx="8305800" cy="57912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BC340-5827-402A-ABD7-86B6900F77A8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8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9601200" cy="4495800"/>
          </a:xfrm>
          <a:prstGeom prst="rect">
            <a:avLst/>
          </a:prstGeom>
          <a:solidFill>
            <a:schemeClr val="bg2">
              <a:alpha val="7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7178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1B0D41C-F0D3-49F0-8041-67FC705A40C6}" type="datetime1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512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73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8600" algn="l" defTabSz="914400" rtl="0" eaLnBrk="1" latinLnBrk="0" hangingPunct="1">
        <a:lnSpc>
          <a:spcPct val="90000"/>
        </a:lnSpc>
        <a:spcBef>
          <a:spcPts val="1600"/>
        </a:spcBef>
        <a:buClr>
          <a:schemeClr val="accent6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6"/>
        </a:buClr>
        <a:buFont typeface="Euphemia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6"/>
        </a:buClr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6"/>
        </a:buClr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6"/>
        </a:buClr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dirty="0"/>
              <a:t>Understanding and Managing Dearth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28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61D7FA-F485-0D92-8D55-C4CB80C31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Introduction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4E2983-7431-5CC2-A1D4-C60E446B3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06296"/>
            <a:ext cx="11277600" cy="4870704"/>
          </a:xfrm>
        </p:spPr>
        <p:txBody>
          <a:bodyPr>
            <a:noAutofit/>
          </a:bodyPr>
          <a:lstStyle/>
          <a:p>
            <a:r>
              <a:rPr lang="en-US" sz="4000" dirty="0"/>
              <a:t>For honey bees, one of the most challenging periods they face is called a dearth </a:t>
            </a:r>
          </a:p>
          <a:p>
            <a:r>
              <a:rPr lang="en-US" sz="4000" dirty="0"/>
              <a:t> A time when nectar and pollen sources become scarce or unavailable</a:t>
            </a:r>
          </a:p>
          <a:p>
            <a:r>
              <a:rPr lang="en-US" sz="4000" dirty="0"/>
              <a:t>. Understanding what dearth means, how to recognize it, and how to help your colonies through these difficult periods is crucial for successful beekeeping.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32012" y="228600"/>
            <a:ext cx="80010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600" b="1" dirty="0"/>
              <a:t>What is Dearth?</a:t>
            </a:r>
            <a:br>
              <a:rPr lang="en-US" sz="6600" b="1" dirty="0"/>
            </a:br>
            <a:endParaRPr lang="en-US" sz="6600" dirty="0">
              <a:effectLst/>
              <a:latin typeface="Constant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412" y="1295400"/>
            <a:ext cx="115062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dirty="0">
                <a:effectLst/>
              </a:rPr>
              <a:t> </a:t>
            </a:r>
            <a:r>
              <a:rPr lang="en-US" sz="4000" dirty="0"/>
              <a:t>Dearth, in beekeeping terms, refers to a period when there is a significant shortage of nectar-producing flowers in the environment. </a:t>
            </a:r>
          </a:p>
          <a:p>
            <a:pPr marL="0" indent="0">
              <a:buNone/>
            </a:pPr>
            <a:r>
              <a:rPr lang="en-US" sz="4000" dirty="0"/>
              <a:t>During these times, foraging bees struggle to find adequate food sources to sustain their colony. </a:t>
            </a:r>
          </a:p>
          <a:p>
            <a:pPr marL="0" indent="0">
              <a:buNone/>
            </a:pPr>
            <a:r>
              <a:rPr lang="en-US" sz="4000" dirty="0"/>
              <a:t>This natural phenomenon can occur for various reasons and at different times throughout the beekeeping season</a:t>
            </a:r>
            <a:endParaRPr lang="en-US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601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4CA70-459B-F06A-A372-32A95A1F4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000" b="1" dirty="0"/>
              <a:t>Types and Timing of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2D41E-45CD-3B66-9EF8-1011C052F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There are generally three types of dearth periods that beekeepers encounter:</a:t>
            </a:r>
          </a:p>
          <a:p>
            <a:r>
              <a:rPr lang="en-US" sz="4000" b="1" dirty="0"/>
              <a:t>Summer Dearth</a:t>
            </a:r>
          </a:p>
          <a:p>
            <a:r>
              <a:rPr lang="en-US" sz="4000" b="1" dirty="0"/>
              <a:t>Winter Dearth</a:t>
            </a:r>
          </a:p>
          <a:p>
            <a:r>
              <a:rPr lang="en-US" sz="4000" b="1" dirty="0"/>
              <a:t>Drought-Induced Dearth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4535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DD6E-BA8D-9BBC-D39E-7604DAE9F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Summer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B7BB-4604-B3F8-5E90-B86F36507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212" y="1524000"/>
            <a:ext cx="11429999" cy="4953000"/>
          </a:xfrm>
        </p:spPr>
        <p:txBody>
          <a:bodyPr>
            <a:noAutofit/>
          </a:bodyPr>
          <a:lstStyle/>
          <a:p>
            <a:r>
              <a:rPr lang="en-US" sz="4000" b="1" dirty="0"/>
              <a:t>Summer Dearth</a:t>
            </a:r>
            <a:r>
              <a:rPr lang="en-US" sz="4000" dirty="0"/>
              <a:t> is perhaps the most common and challenging for both bees and beekeepers.</a:t>
            </a:r>
          </a:p>
          <a:p>
            <a:r>
              <a:rPr lang="en-US" sz="4000" dirty="0"/>
              <a:t> This typically occurs during the hottest months of summer, usually July through September in most temperate regions</a:t>
            </a:r>
          </a:p>
          <a:p>
            <a:r>
              <a:rPr lang="en-US" sz="4000" dirty="0"/>
              <a:t>. During this period, spring flowers have finished blooming, and fall flowers haven't yet begun.</a:t>
            </a:r>
          </a:p>
          <a:p>
            <a:r>
              <a:rPr lang="en-US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087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E084F-F7B8-9461-8BB2-604E199E1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Summer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06C00-6D17-4015-F378-E2933E567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The intense heat and lack of rain can cause existing flowers to stop producing nectar or produce it in much smaller quantities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811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A5E63-23FF-D652-DBF8-8E997D4A5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Winter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404AC-B277-C135-4846-6770624A8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3813" y="1676400"/>
            <a:ext cx="9601200" cy="5029200"/>
          </a:xfrm>
        </p:spPr>
        <p:txBody>
          <a:bodyPr>
            <a:normAutofit fontScale="92500" lnSpcReduction="20000"/>
          </a:bodyPr>
          <a:lstStyle/>
          <a:p>
            <a:r>
              <a:rPr lang="en-US" sz="4300" b="1" dirty="0"/>
              <a:t>Winter Dearth</a:t>
            </a:r>
            <a:r>
              <a:rPr lang="en-US" sz="4300" dirty="0"/>
              <a:t> is the most predictable type, occurring when most plants are dormant due to cold temperatures.</a:t>
            </a:r>
          </a:p>
          <a:p>
            <a:r>
              <a:rPr lang="en-US" sz="4300" dirty="0"/>
              <a:t> In regions with harsh winters, this can last several months, from late fall through early spring. </a:t>
            </a:r>
          </a:p>
          <a:p>
            <a:r>
              <a:rPr lang="en-US" sz="4300" dirty="0"/>
              <a:t>However, in milder climates, winter dearth might be shorter and less severe, with some plants continuing to provide occasional nectar sources</a:t>
            </a:r>
            <a:r>
              <a:rPr lang="en-US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933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F4BE0-8596-9ADB-794F-6CD113A45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Drought-Induced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C6E0D-0E4E-7E10-690C-D0E0EEEE4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3813" y="1676400"/>
            <a:ext cx="9601200" cy="5029200"/>
          </a:xfrm>
        </p:spPr>
        <p:txBody>
          <a:bodyPr>
            <a:noAutofit/>
          </a:bodyPr>
          <a:lstStyle/>
          <a:p>
            <a:r>
              <a:rPr lang="en-US" sz="4000" b="1" dirty="0"/>
              <a:t>Drought-Induced Dearth</a:t>
            </a:r>
            <a:r>
              <a:rPr lang="en-US" sz="4000" dirty="0"/>
              <a:t> can happen at any time during the growing season when lack of rainfall causes plants to conserve water by reducing or stopping nectar production.</a:t>
            </a:r>
          </a:p>
          <a:p>
            <a:r>
              <a:rPr lang="en-US" sz="4000" dirty="0"/>
              <a:t> Even if flowers are present, they may not be producing the nectar that bees need.</a:t>
            </a:r>
          </a:p>
          <a:p>
            <a:r>
              <a:rPr lang="en-US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088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C2C9C-9307-CA80-D251-E491700BF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Drought-Induced Dearth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ED495-AD0C-6046-5B20-2EEBD7DAA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This type of dearth can be particularly challenging because it's unpredictable and can coincide with times when beekeepers expect abundant nectar flows.</a:t>
            </a:r>
          </a:p>
        </p:txBody>
      </p:sp>
    </p:spTree>
    <p:extLst>
      <p:ext uri="{BB962C8B-B14F-4D97-AF65-F5344CB8AC3E}">
        <p14:creationId xmlns:p14="http://schemas.microsoft.com/office/powerpoint/2010/main" val="264039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BDEDD-9D49-BEFB-1750-DA3A47D20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60020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/>
              <a:t>Recognizing the Signs of Dearth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71847-CFC7-4899-C4A9-E5FB49F72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3813" y="2353056"/>
            <a:ext cx="9601200" cy="4495800"/>
          </a:xfrm>
        </p:spPr>
        <p:txBody>
          <a:bodyPr>
            <a:normAutofit/>
          </a:bodyPr>
          <a:lstStyle/>
          <a:p>
            <a:r>
              <a:rPr lang="en-US" sz="4000" dirty="0"/>
              <a:t>Learning to identify when your colonies are experiencing dearth is a critical skill that develops with experience.</a:t>
            </a:r>
          </a:p>
          <a:p>
            <a:r>
              <a:rPr lang="en-US" sz="4000" dirty="0"/>
              <a:t> The signs can be subtle at first but become more pronounced as the shortage continues.</a:t>
            </a:r>
          </a:p>
        </p:txBody>
      </p:sp>
    </p:spTree>
    <p:extLst>
      <p:ext uri="{BB962C8B-B14F-4D97-AF65-F5344CB8AC3E}">
        <p14:creationId xmlns:p14="http://schemas.microsoft.com/office/powerpoint/2010/main" val="133260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8BBD3-6420-56AB-F89C-0304439D8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Signs of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4EDED-B567-DA5D-FF7D-E1DFE2E73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Behavioral Changes</a:t>
            </a:r>
          </a:p>
          <a:p>
            <a:r>
              <a:rPr lang="en-US" sz="4000" b="1" dirty="0"/>
              <a:t>Increased Defensiveness</a:t>
            </a:r>
          </a:p>
          <a:p>
            <a:r>
              <a:rPr lang="en-US" sz="4000" b="1" dirty="0"/>
              <a:t>Robbing Behavior</a:t>
            </a:r>
          </a:p>
          <a:p>
            <a:r>
              <a:rPr lang="en-US" sz="4000" b="1" dirty="0"/>
              <a:t>Inside the hive</a:t>
            </a:r>
          </a:p>
          <a:p>
            <a:r>
              <a:rPr lang="en-US" sz="4000" b="1" dirty="0"/>
              <a:t>Weight Changes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900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A2CD3-8B9F-93F2-BDC4-17073DD47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000" b="1" dirty="0"/>
              <a:t>Behavioral Changes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4ACFE-4F8C-08AB-F48E-03C42DDD9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712" y="952500"/>
            <a:ext cx="11201399" cy="5905500"/>
          </a:xfrm>
        </p:spPr>
        <p:txBody>
          <a:bodyPr>
            <a:noAutofit/>
          </a:bodyPr>
          <a:lstStyle/>
          <a:p>
            <a:r>
              <a:rPr lang="en-US" sz="4000" b="1" dirty="0"/>
              <a:t>Behavioral Changes</a:t>
            </a:r>
            <a:r>
              <a:rPr lang="en-US" sz="4000" dirty="0"/>
              <a:t> are often the first indicators.</a:t>
            </a:r>
          </a:p>
          <a:p>
            <a:r>
              <a:rPr lang="en-US" sz="4000" dirty="0"/>
              <a:t> During abundant nectar flows, you'll notice heavy traffic of forager bees coming and going from the hive, many returning with visible pollen loads on their legs.</a:t>
            </a:r>
          </a:p>
          <a:p>
            <a:r>
              <a:rPr lang="en-US" sz="4000" dirty="0"/>
              <a:t> During dearth, this activity decreases dramatically. Foraging flights become longer as bees search farther for food sources, and fewer bees return with pollen loads.</a:t>
            </a:r>
          </a:p>
        </p:txBody>
      </p:sp>
    </p:spTree>
    <p:extLst>
      <p:ext uri="{BB962C8B-B14F-4D97-AF65-F5344CB8AC3E}">
        <p14:creationId xmlns:p14="http://schemas.microsoft.com/office/powerpoint/2010/main" val="373300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A2CD3-8B9F-93F2-BDC4-17073DD47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000" b="1" dirty="0"/>
              <a:t>Behavioral Changes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4ACFE-4F8C-08AB-F48E-03C42DDD9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712" y="952500"/>
            <a:ext cx="11201399" cy="5905500"/>
          </a:xfrm>
        </p:spPr>
        <p:txBody>
          <a:bodyPr>
            <a:noAutofit/>
          </a:bodyPr>
          <a:lstStyle/>
          <a:p>
            <a:r>
              <a:rPr lang="en-US" sz="4000" b="1" dirty="0"/>
              <a:t>Behavioral Changes</a:t>
            </a:r>
            <a:r>
              <a:rPr lang="en-US" sz="4000" dirty="0"/>
              <a:t> are often the first indicators.</a:t>
            </a:r>
          </a:p>
          <a:p>
            <a:r>
              <a:rPr lang="en-US" sz="4000" dirty="0"/>
              <a:t> During abundant nectar flows, you'll notice heavy traffic of forager bees coming and going from the hive, many returning with visible pollen loads on their legs.</a:t>
            </a:r>
          </a:p>
          <a:p>
            <a:r>
              <a:rPr lang="en-US" sz="4000" dirty="0"/>
              <a:t> During dearth, this activity decreases dramatically. Foraging flights become longer as bees search farther for food sources, and fewer bees return with pollen loads.</a:t>
            </a:r>
          </a:p>
        </p:txBody>
      </p:sp>
    </p:spTree>
    <p:extLst>
      <p:ext uri="{BB962C8B-B14F-4D97-AF65-F5344CB8AC3E}">
        <p14:creationId xmlns:p14="http://schemas.microsoft.com/office/powerpoint/2010/main" val="364568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1863284-EBC9-6B07-D980-561A2D5B8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4000" b="1" dirty="0"/>
              <a:t>Increased Defensiveness</a:t>
            </a:r>
            <a:r>
              <a:rPr lang="en-US" sz="4000" dirty="0"/>
              <a:t> is another common sign. When food is scarce, bees become more protective of their stored resources.</a:t>
            </a:r>
          </a:p>
          <a:p>
            <a:r>
              <a:rPr lang="en-US" sz="4000" dirty="0"/>
              <a:t> You may notice that your normally docile colonies become more aggressive during inspections. </a:t>
            </a:r>
          </a:p>
          <a:p>
            <a:r>
              <a:rPr lang="en-US" sz="4000" dirty="0"/>
              <a:t>.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4C70C97-C3DA-AA4C-BF00-FA2A16E79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Increased Defensiveness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7061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DF0FC-CE7A-F0AE-907B-374F767AE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Increased Defensiveness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28450-5B7E-6796-8E59-594C8B367D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They may be quicker to sting and more likely to follow you away from the hive. </a:t>
            </a:r>
          </a:p>
          <a:p>
            <a:r>
              <a:rPr lang="en-US" sz="4000" dirty="0"/>
              <a:t>This heightened defensiveness is their natural response to protecting what little food they have</a:t>
            </a:r>
          </a:p>
        </p:txBody>
      </p:sp>
    </p:spTree>
    <p:extLst>
      <p:ext uri="{BB962C8B-B14F-4D97-AF65-F5344CB8AC3E}">
        <p14:creationId xmlns:p14="http://schemas.microsoft.com/office/powerpoint/2010/main" val="121869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CB713-7CB2-F450-27AF-0E325A446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Robbing Behavior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7E9B0-FF3F-FB9C-08FC-94C3C3A89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12" y="1676400"/>
            <a:ext cx="11506200" cy="4953000"/>
          </a:xfrm>
        </p:spPr>
        <p:txBody>
          <a:bodyPr>
            <a:noAutofit/>
          </a:bodyPr>
          <a:lstStyle/>
          <a:p>
            <a:r>
              <a:rPr lang="en-US" sz="4000" b="1" dirty="0"/>
              <a:t>Robbing Behavior</a:t>
            </a:r>
            <a:r>
              <a:rPr lang="en-US" sz="4000" dirty="0"/>
              <a:t> often accompanies dearth periods. </a:t>
            </a:r>
          </a:p>
          <a:p>
            <a:r>
              <a:rPr lang="en-US" sz="4000" dirty="0"/>
              <a:t>Stronger colonies may attempt to steal honey from weaker ones, leading to fighting at hive entrances.</a:t>
            </a:r>
          </a:p>
          <a:p>
            <a:r>
              <a:rPr lang="en-US" sz="4000" dirty="0"/>
              <a:t> You might observe bees trying to sting each other, a louder more agitated buzzing sound at the</a:t>
            </a:r>
          </a:p>
        </p:txBody>
      </p:sp>
    </p:spTree>
    <p:extLst>
      <p:ext uri="{BB962C8B-B14F-4D97-AF65-F5344CB8AC3E}">
        <p14:creationId xmlns:p14="http://schemas.microsoft.com/office/powerpoint/2010/main" val="415868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2DC9E-D13A-8078-550D-A3BE98C1D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Robbing Behavior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DDE8F-3F61-3138-73F6-B946F4479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012" y="1676400"/>
            <a:ext cx="11277600" cy="4800600"/>
          </a:xfrm>
        </p:spPr>
        <p:txBody>
          <a:bodyPr>
            <a:normAutofit/>
          </a:bodyPr>
          <a:lstStyle/>
          <a:p>
            <a:r>
              <a:rPr lang="en-US" sz="4000" dirty="0"/>
              <a:t>Entrance bees trying to get into the hive in areas other than the main entrance</a:t>
            </a:r>
          </a:p>
          <a:p>
            <a:r>
              <a:rPr lang="en-US" sz="4000" dirty="0"/>
              <a:t> Dead bees on the ground by the main entrance  </a:t>
            </a:r>
          </a:p>
          <a:p>
            <a:r>
              <a:rPr lang="en-US" sz="4000" dirty="0"/>
              <a:t>A lot of bees coming into or going out of the hive quickly (as if they're trying to leave before being spotted by a guard).</a:t>
            </a:r>
          </a:p>
        </p:txBody>
      </p:sp>
    </p:spTree>
    <p:extLst>
      <p:ext uri="{BB962C8B-B14F-4D97-AF65-F5344CB8AC3E}">
        <p14:creationId xmlns:p14="http://schemas.microsoft.com/office/powerpoint/2010/main" val="87023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F6A0B-BFED-8039-5A2D-6D9D1C8F0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Inside the Hive</a:t>
            </a:r>
            <a:r>
              <a:rPr lang="en-US" sz="6000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2957A-885A-8D1A-043E-3EA2A008D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000" b="1" dirty="0"/>
              <a:t>Inside the hive</a:t>
            </a:r>
            <a:r>
              <a:rPr lang="en-US" sz="4000" dirty="0"/>
              <a:t> you'll notice that bees are not drawing out new wax comb </a:t>
            </a:r>
          </a:p>
          <a:p>
            <a:r>
              <a:rPr lang="en-US" sz="4000" dirty="0"/>
              <a:t> The queen may reduce her egg-laying rate or stop entirely, as the colony conserves resources. </a:t>
            </a:r>
          </a:p>
          <a:p>
            <a:r>
              <a:rPr lang="en-US" sz="4000" dirty="0"/>
              <a:t>You might also observe that there is less honey in the hive and no drone brood or adult drones present.</a:t>
            </a:r>
          </a:p>
        </p:txBody>
      </p:sp>
    </p:spTree>
    <p:extLst>
      <p:ext uri="{BB962C8B-B14F-4D97-AF65-F5344CB8AC3E}">
        <p14:creationId xmlns:p14="http://schemas.microsoft.com/office/powerpoint/2010/main" val="93940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2D5A6-A3C4-F2E8-C8C2-E0A3E2EE5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/>
              <a:t>Weight Changes in the Hive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66125-12FC-179F-AC00-C6E01FAB5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012" y="1219200"/>
            <a:ext cx="11658600" cy="5638800"/>
          </a:xfrm>
        </p:spPr>
        <p:txBody>
          <a:bodyPr>
            <a:noAutofit/>
          </a:bodyPr>
          <a:lstStyle/>
          <a:p>
            <a:r>
              <a:rPr lang="en-US" sz="4000" b="1" dirty="0"/>
              <a:t>Weight Changes</a:t>
            </a:r>
            <a:r>
              <a:rPr lang="en-US" sz="4000" dirty="0"/>
              <a:t> in your hives can be one of the most reliable indicators.</a:t>
            </a:r>
          </a:p>
          <a:p>
            <a:r>
              <a:rPr lang="en-US" sz="4000" dirty="0"/>
              <a:t> Many experienced beekeepers regularly lift their hives from the back to gauge weight.</a:t>
            </a:r>
          </a:p>
          <a:p>
            <a:r>
              <a:rPr lang="en-US" sz="4000" dirty="0"/>
              <a:t> During dearth, you'll notice hives becoming noticeably lighter as bees consume their honey stores without adding new resources.</a:t>
            </a:r>
          </a:p>
          <a:p>
            <a:r>
              <a:rPr lang="en-US" sz="4000" dirty="0"/>
              <a:t> Hive scales are another way you can monitor your hive's weight throughout the season.</a:t>
            </a:r>
          </a:p>
          <a:p>
            <a:r>
              <a:rPr lang="en-US" sz="4000" b="1" dirty="0"/>
              <a:t> 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8427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5541-029C-6A88-B757-244F70C7C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5400" b="1" dirty="0"/>
              <a:t>How to Help Your Colonies During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B39F7-925E-0E3C-90B3-DE8FFE105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Have a water sources</a:t>
            </a:r>
          </a:p>
          <a:p>
            <a:r>
              <a:rPr lang="en-US" sz="3600" dirty="0"/>
              <a:t>Reduce hive inspection</a:t>
            </a:r>
          </a:p>
          <a:p>
            <a:r>
              <a:rPr lang="en-US" sz="3600" dirty="0"/>
              <a:t>Consolidate hive boxes by removing frames whose cell have no brood on them and use NUCs</a:t>
            </a:r>
          </a:p>
          <a:p>
            <a:r>
              <a:rPr lang="en-US" sz="3600" dirty="0"/>
              <a:t>Feed  Hives</a:t>
            </a:r>
          </a:p>
        </p:txBody>
      </p:sp>
    </p:spTree>
    <p:extLst>
      <p:ext uri="{BB962C8B-B14F-4D97-AF65-F5344CB8AC3E}">
        <p14:creationId xmlns:p14="http://schemas.microsoft.com/office/powerpoint/2010/main" val="67341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D1CFD-D3AE-DE02-D144-1A8540852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/>
              <a:t>What To During </a:t>
            </a:r>
            <a:r>
              <a:rPr lang="en-US" sz="5400" b="1" dirty="0" err="1"/>
              <a:t>Dearths</a:t>
            </a:r>
            <a:endParaRPr lang="en-US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D3BEB-6939-FBFD-991A-DBCF363B3E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b="1" dirty="0"/>
              <a:t>Summer Dearth</a:t>
            </a:r>
            <a:r>
              <a:rPr lang="en-US" sz="4000" dirty="0"/>
              <a:t> feed hives, </a:t>
            </a:r>
            <a:r>
              <a:rPr lang="en-US" sz="4000" dirty="0" err="1"/>
              <a:t>Nucs</a:t>
            </a:r>
            <a:r>
              <a:rPr lang="en-US" sz="4000" dirty="0"/>
              <a:t> and Splits1:1 sugar water.</a:t>
            </a:r>
          </a:p>
          <a:p>
            <a:r>
              <a:rPr lang="en-US" sz="4000" b="1" dirty="0"/>
              <a:t>Winter Dearth </a:t>
            </a:r>
            <a:r>
              <a:rPr lang="en-US" sz="4000" dirty="0"/>
              <a:t>feed hives and </a:t>
            </a:r>
            <a:r>
              <a:rPr lang="en-US" sz="4000" dirty="0" err="1"/>
              <a:t>Nucs</a:t>
            </a:r>
            <a:r>
              <a:rPr lang="en-US" sz="4000" dirty="0"/>
              <a:t>        1:1 sugar water.</a:t>
            </a:r>
          </a:p>
          <a:p>
            <a:r>
              <a:rPr lang="en-US" sz="4000" dirty="0"/>
              <a:t> </a:t>
            </a:r>
            <a:r>
              <a:rPr lang="en-US" sz="4000" b="1" dirty="0"/>
              <a:t>Drought-Induced Dearth </a:t>
            </a:r>
            <a:r>
              <a:rPr lang="en-US" sz="4000" dirty="0"/>
              <a:t>feed hives     1 to1 that are not going to be used for honey. Also feed </a:t>
            </a:r>
            <a:r>
              <a:rPr lang="en-US" sz="4000" dirty="0" err="1"/>
              <a:t>Nucs</a:t>
            </a:r>
            <a:r>
              <a:rPr lang="en-US" sz="4000" dirty="0"/>
              <a:t> and Splits 1:1</a:t>
            </a:r>
          </a:p>
          <a:p>
            <a:endParaRPr lang="en-US" sz="40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8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28DB3-F95E-D1F8-589E-8D47BFDC7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5400" b="1" dirty="0"/>
              <a:t>What not to Do During Dearth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E2A85-D57B-87E1-4870-2555741F3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b="1" dirty="0"/>
              <a:t>Avoid over feeding, excess sugar water can ferment, potentially poisoning bees. </a:t>
            </a:r>
          </a:p>
          <a:p>
            <a:r>
              <a:rPr lang="en-US" sz="3600" b="1" dirty="0"/>
              <a:t>Don’t leave honey, pollen, propolis, honeycomb or used beekeeping equipment outside the hive. This will encourage robbing.</a:t>
            </a:r>
          </a:p>
          <a:p>
            <a:r>
              <a:rPr lang="en-US" sz="3600" b="1" dirty="0"/>
              <a:t>Avoid adding suppers</a:t>
            </a:r>
          </a:p>
          <a:p>
            <a:r>
              <a:rPr lang="en-US" sz="3600" b="1" dirty="0"/>
              <a:t>Resist the urge to frequently check on struggling colonies. Costant inspections stress bees and disrupt their conservation efforts. </a:t>
            </a:r>
          </a:p>
        </p:txBody>
      </p:sp>
    </p:spTree>
    <p:extLst>
      <p:ext uri="{BB962C8B-B14F-4D97-AF65-F5344CB8AC3E}">
        <p14:creationId xmlns:p14="http://schemas.microsoft.com/office/powerpoint/2010/main" val="108669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9073E-27A5-FBEA-642E-AB5C5461A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400" b="1" dirty="0"/>
              <a:t>Prevention and Preparation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69AC1-D4DF-1DBA-66BD-60886B4EA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Plant Bee friendly flowers that bloom during typical dearth periods. Late season flowers like asters, goldenrod, sunflowers. </a:t>
            </a:r>
          </a:p>
          <a:p>
            <a:r>
              <a:rPr lang="en-US" sz="3600" b="1" dirty="0"/>
              <a:t>Maintain strong colonies heading into known dearth periods.</a:t>
            </a:r>
          </a:p>
          <a:p>
            <a:r>
              <a:rPr lang="en-US" sz="3600" b="1" dirty="0"/>
              <a:t>Keep detail records of your colonies performance during different conditions </a:t>
            </a:r>
          </a:p>
        </p:txBody>
      </p:sp>
    </p:spTree>
    <p:extLst>
      <p:ext uri="{BB962C8B-B14F-4D97-AF65-F5344CB8AC3E}">
        <p14:creationId xmlns:p14="http://schemas.microsoft.com/office/powerpoint/2010/main" val="54974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2B36B69-CB53-D627-1B40-52E78CC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400" b="1" dirty="0"/>
              <a:t>Understanding and Managing Dearth</a:t>
            </a:r>
            <a:endParaRPr lang="en-US" sz="5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4430A8-B769-E9B3-A72C-775DB25CA6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dirty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44160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Hexagonal design templat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accent4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xagonal design slides.potx" id="{12658BD0-7259-4A0F-91D4-55B50BBE9BFD}" vid="{57622FE6-AF39-47E3-8976-1D25291C345B}"/>
    </a:ext>
  </a:extLst>
</a:theme>
</file>

<file path=ppt/theme/theme2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E5ED73A5-C2D2-4D49-BB89-167E8E32C9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1D6E40-F509-498A-BF02-00C895783B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427FAC-CD3A-494C-985C-09E26C5EA507}">
  <ds:schemaRefs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40262f94-9f35-4ac3-9a90-690165a166b7"/>
    <ds:schemaRef ds:uri="http://purl.org/dc/elements/1.1/"/>
    <ds:schemaRef ds:uri="http://purl.org/dc/terms/"/>
    <ds:schemaRef ds:uri="a4f35948-e619-41b3-aa29-22878b09cfd2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Hexagonal design slides</Template>
  <TotalTime>3101</TotalTime>
  <Words>1053</Words>
  <Application>Microsoft Office PowerPoint</Application>
  <PresentationFormat>Custom</PresentationFormat>
  <Paragraphs>94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Century Gothic</vt:lpstr>
      <vt:lpstr>Constantia</vt:lpstr>
      <vt:lpstr>Euphemia</vt:lpstr>
      <vt:lpstr>Palatino Linotype</vt:lpstr>
      <vt:lpstr>Hexagonal design template</vt:lpstr>
      <vt:lpstr>Understanding and Managing Dearth</vt:lpstr>
      <vt:lpstr>Introduction</vt:lpstr>
      <vt:lpstr>What is Dearth? </vt:lpstr>
      <vt:lpstr>Types and Timing of Dearth</vt:lpstr>
      <vt:lpstr>Summer Dearth</vt:lpstr>
      <vt:lpstr>Summer Dearth</vt:lpstr>
      <vt:lpstr>Winter Dearth</vt:lpstr>
      <vt:lpstr>Drought-Induced Dearth</vt:lpstr>
      <vt:lpstr>Drought-Induced Dearth</vt:lpstr>
      <vt:lpstr>Recognizing the Signs of Dearth</vt:lpstr>
      <vt:lpstr>Signs of Dearth</vt:lpstr>
      <vt:lpstr>Behavioral Changes </vt:lpstr>
      <vt:lpstr>Behavioral Changes </vt:lpstr>
      <vt:lpstr>Increased Defensiveness</vt:lpstr>
      <vt:lpstr>Increased Defensiveness</vt:lpstr>
      <vt:lpstr>Robbing Behavior</vt:lpstr>
      <vt:lpstr>Robbing Behavior</vt:lpstr>
      <vt:lpstr>Inside the Hive </vt:lpstr>
      <vt:lpstr>Weight Changes in the Hive</vt:lpstr>
      <vt:lpstr>How to Help Your Colonies During Dearth</vt:lpstr>
      <vt:lpstr>What To During Dearths</vt:lpstr>
      <vt:lpstr>What not to Do During Dearth</vt:lpstr>
      <vt:lpstr>Prevention and Preparation Strategies</vt:lpstr>
      <vt:lpstr>Understanding and Managing Dearth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Honey Bees</dc:title>
  <dc:creator>Ralph White</dc:creator>
  <cp:lastModifiedBy>David Sieruta</cp:lastModifiedBy>
  <cp:revision>87</cp:revision>
  <dcterms:created xsi:type="dcterms:W3CDTF">2018-02-24T03:25:23Z</dcterms:created>
  <dcterms:modified xsi:type="dcterms:W3CDTF">2026-05-13T14:34:34Z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74063900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